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22"/>
  </p:notesMasterIdLst>
  <p:sldIdLst>
    <p:sldId id="1864" r:id="rId5"/>
    <p:sldId id="1846" r:id="rId6"/>
    <p:sldId id="1848" r:id="rId7"/>
    <p:sldId id="1868" r:id="rId8"/>
    <p:sldId id="1873" r:id="rId9"/>
    <p:sldId id="1874" r:id="rId10"/>
    <p:sldId id="1875" r:id="rId11"/>
    <p:sldId id="1869" r:id="rId12"/>
    <p:sldId id="1878" r:id="rId13"/>
    <p:sldId id="1871" r:id="rId14"/>
    <p:sldId id="1872" r:id="rId15"/>
    <p:sldId id="1876" r:id="rId16"/>
    <p:sldId id="1877" r:id="rId17"/>
    <p:sldId id="1879" r:id="rId18"/>
    <p:sldId id="1865" r:id="rId19"/>
    <p:sldId id="1870" r:id="rId20"/>
    <p:sldId id="1845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387"/>
    <a:srgbClr val="FF2625"/>
    <a:srgbClr val="007788"/>
    <a:srgbClr val="297C2A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870" autoAdjust="0"/>
  </p:normalViewPr>
  <p:slideViewPr>
    <p:cSldViewPr snapToGrid="0">
      <p:cViewPr varScale="1">
        <p:scale>
          <a:sx n="79" d="100"/>
          <a:sy n="79" d="100"/>
        </p:scale>
        <p:origin x="1320" y="82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998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3677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169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177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6559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402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402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033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4729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9862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4163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054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B60B1-BEF5-4848-BB02-98EBFE35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906BF34F-6945-4E11-BAEC-F66F7254C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BC85C715-EF0D-4E33-AC89-C35DD25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340929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5" descr="Red, blue grey white pattern background">
            <a:extLst>
              <a:ext uri="{FF2B5EF4-FFF2-40B4-BE49-F238E27FC236}">
                <a16:creationId xmlns:a16="http://schemas.microsoft.com/office/drawing/2014/main" id="{8FD53BA4-73D2-4CCA-8580-11F422152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White Striped background">
            <a:extLst>
              <a:ext uri="{FF2B5EF4-FFF2-40B4-BE49-F238E27FC236}">
                <a16:creationId xmlns:a16="http://schemas.microsoft.com/office/drawing/2014/main" id="{3917D528-010E-4303-97BF-F7F67BC66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7" name="Picture Placeholder 5" descr="Red, blue grey white pattern background">
            <a:extLst>
              <a:ext uri="{FF2B5EF4-FFF2-40B4-BE49-F238E27FC236}">
                <a16:creationId xmlns:a16="http://schemas.microsoft.com/office/drawing/2014/main" id="{CD2D4C14-919B-45F8-8FB9-55AAC8A8FC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6" descr="Red, blue grey white pattern background">
            <a:extLst>
              <a:ext uri="{FF2B5EF4-FFF2-40B4-BE49-F238E27FC236}">
                <a16:creationId xmlns:a16="http://schemas.microsoft.com/office/drawing/2014/main" id="{3A82D859-AED3-485F-A04E-40320B104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8" descr="Red, blue grey white pattern background">
            <a:extLst>
              <a:ext uri="{FF2B5EF4-FFF2-40B4-BE49-F238E27FC236}">
                <a16:creationId xmlns:a16="http://schemas.microsoft.com/office/drawing/2014/main" id="{EFDBB6A3-9760-4B41-9E31-6D5DD396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Placeholder 5" descr="Red, blue grey white pattern background">
            <a:extLst>
              <a:ext uri="{FF2B5EF4-FFF2-40B4-BE49-F238E27FC236}">
                <a16:creationId xmlns:a16="http://schemas.microsoft.com/office/drawing/2014/main" id="{1014381E-E235-4624-9267-69EEEE982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6" descr="Red, blue grey white pattern background">
            <a:extLst>
              <a:ext uri="{FF2B5EF4-FFF2-40B4-BE49-F238E27FC236}">
                <a16:creationId xmlns:a16="http://schemas.microsoft.com/office/drawing/2014/main" id="{6696C96D-182E-490E-A117-B60FF1853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 descr="Picture placeholder ">
            <a:extLst>
              <a:ext uri="{FF2B5EF4-FFF2-40B4-BE49-F238E27FC236}">
                <a16:creationId xmlns:a16="http://schemas.microsoft.com/office/drawing/2014/main" id="{21F9B252-B7D4-4DA8-92E8-8A98BFEF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6" r:id="rId6"/>
    <p:sldLayoutId id="2147483702" r:id="rId7"/>
    <p:sldLayoutId id="2147483704" r:id="rId8"/>
    <p:sldLayoutId id="2147483703" r:id="rId9"/>
    <p:sldLayoutId id="2147483690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quizizz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2DB031-9003-4F74-A88F-FE2A2ABA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6224" y="1407202"/>
            <a:ext cx="7264866" cy="1325563"/>
          </a:xfrm>
        </p:spPr>
        <p:txBody>
          <a:bodyPr anchor="ctr">
            <a:noAutofit/>
          </a:bodyPr>
          <a:lstStyle/>
          <a:p>
            <a:pPr algn="ctr"/>
            <a:r>
              <a:rPr lang="pl-PL" sz="24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SPRAWOZDANIE Z DZIAŁALNOŚCI</a:t>
            </a:r>
            <a:br>
              <a:rPr lang="en-US" sz="24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SECI WSPÓŁPRACY I SAMOKSZTAŁCENIA</a:t>
            </a:r>
            <a:br>
              <a:rPr lang="pl-PL" sz="32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Edukacja włączająca podstawą sukcesu każdego ucznia</a:t>
            </a:r>
            <a:br>
              <a:rPr lang="en-US" sz="2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320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C9B480-7AF3-2FDC-D889-CC2C6FC81A4B}"/>
              </a:ext>
            </a:extLst>
          </p:cNvPr>
          <p:cNvSpPr txBox="1"/>
          <p:nvPr/>
        </p:nvSpPr>
        <p:spPr>
          <a:xfrm>
            <a:off x="5732477" y="4618488"/>
            <a:ext cx="52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Kwiecień – grudzień 2023</a:t>
            </a:r>
            <a:endParaRPr lang="en-US" sz="1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800" dirty="0">
                <a:solidFill>
                  <a:schemeClr val="accent2"/>
                </a:solidFill>
              </a:rPr>
              <a:t>Koordynator: mgr Marta Kaczmarska</a:t>
            </a:r>
            <a:endParaRPr lang="en-GB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pl-PL" dirty="0"/>
              <a:t>Spotkanie III (20.09.2023)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1158237"/>
          </a:xfrm>
        </p:spPr>
        <p:txBody>
          <a:bodyPr/>
          <a:lstStyle/>
          <a:p>
            <a:pPr algn="just"/>
            <a:r>
              <a:rPr lang="pl-PL" sz="1800" b="1" kern="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pl-PL" sz="1800" b="1" kern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dbyło się szkolenie nt. czytania opinii psychologiczno-pedagogicznych. Rozmawiałyśmy także o diagnozie potrzeb uczniów.</a:t>
            </a:r>
            <a:endParaRPr lang="en-GB" sz="1800" dirty="0">
              <a:solidFill>
                <a:schemeClr val="accent4"/>
              </a:solidFill>
            </a:endParaRPr>
          </a:p>
          <a:p>
            <a:pPr algn="just"/>
            <a:endParaRPr lang="pl-PL" sz="1800" b="1" kern="0" dirty="0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Koordynatorka omówiła rodzaje opinii psychologiczno-pedagogicznych, zwróciła uwagę na istotne elementy oraz zalecenia wynikające z diagnozy ucznia, a także przedstawiła Nauczycielkom opracowany na potrzeby spotkania „Leksykon terminów psychologicznych”. Nauczycielki podzieliły się swoimi doświadczeniami w zakresie diagnozowania uczniów. Prowadząca przypomniała, jakie narzędzia wykorzystujemy w diagnozie pedagogicznej. Szczegółowo omówiła zasady obserwacji. 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Nauczycielki podzieliły się swoimi doświadczeniami w prowadzeniu badań socjometrycznych do diagnozowania swoich uczniów.. Koordynatorka pokazała test diagnostyczny opracowany przez prof. J. Pyrzalskiego wskazujący na wykluczenie ucznia z zespołu klasowego.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Zademonstrowano różne arkusze diagnostyczne, również dla ucznia zdolnego.</a:t>
            </a:r>
            <a:endParaRPr lang="en-US" alt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pl-PL" dirty="0"/>
              <a:t>Spotkanie IV (05.10.2023)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11582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sz="18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Spotkanie dotyczyło przygotowania dostosowań wymagań edukacyjnych dla uczniów korzystających z pomocy psychologiczno-pedagogicznej.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pracy warsztatowej podzielone na grupy Nauczycielki opracowały dostosowania dla rożnych grup uczniów: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dyslektycznych, dysgraficznych, dysortograficznych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zdolnych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trudnościami adaptacyjnymi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trudnościami w pisaniu i czytaniu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nadpobudliwością i impulsywnością.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Koordynatorka przekazała uczestniczkom materiały (m.in. przykładowe dostosowania).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pl-PL" sz="18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czasie podsumowania pracy zrodził się pomysł spisania wszystkich działań ze strony Nauczyciela, które mogą pomóc przezwyciężyć trudności dziecku ze spe.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wyniku wspólnych działań powstało opracowanie </a:t>
            </a:r>
            <a:r>
              <a:rPr lang="pl-PL" sz="1800" b="1" i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„Dostosowanie wymagań edukacyjnych w bieżącej pracy Nauczyciela”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F2433-C241-F0A6-B0E9-8AB361B9E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738" y="132097"/>
            <a:ext cx="1457547" cy="1235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161043-4CA2-908F-8D04-95F8DCAF2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998" y="130909"/>
            <a:ext cx="1228047" cy="12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pl-PL" dirty="0"/>
              <a:t>Spotkanie V (08.11.2023)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1158237"/>
          </a:xfrm>
        </p:spPr>
        <p:txBody>
          <a:bodyPr/>
          <a:lstStyle/>
          <a:p>
            <a:pPr algn="just"/>
            <a:r>
              <a:rPr lang="pl-PL" sz="1800" b="1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18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organizowane zostało spotkanie dot. pracy z uczniem niedostosownym społecznie.</a:t>
            </a:r>
          </a:p>
          <a:p>
            <a:pPr algn="just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oparciu o przygotowaną na potrzeby szkolenia prezentację,, Nauczycielki zostały zapoznane </a:t>
            </a:r>
            <a:b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objawami, z którymi spotykamy się na terenie szkoły podstawowej oraz ich wpływem na proces uczenia się.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Szczególną uwagę zwrócono na charakterystykę dziecka zagrożonego niedostosowniem społecznym. Uczestniczki w dyskusji stwierdziły, że praktycznie w każdym zespole klasowym  znajduje się przynajmniej jedno dziecko z objawami wskazującymi na tego typu zaburzenie. W dalszej części prowadząca przekazała wskazówki do pracy z uczniem zagrożonym niedostosowaniem społecznym. 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dyskusji uczestniczki spotkania podzieliły się swoimi doświadczeniami.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Zwrócono także uwagę na konieczność indywidualizacji pracy z tymi uczniami oraz potrzebę psychicznego wsparcia dla Nauczycieli.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pl-PL" dirty="0"/>
              <a:t>Spotkanie VI (29.11.2023)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1158237"/>
          </a:xfrm>
        </p:spPr>
        <p:txBody>
          <a:bodyPr/>
          <a:lstStyle/>
          <a:p>
            <a:pPr algn="just"/>
            <a:r>
              <a:rPr lang="pl-PL" sz="1600" b="1" kern="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pl-PL" sz="1600" b="1" kern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oskonaliłyśmy swoje umiejętności w zakresie AI</a:t>
            </a:r>
            <a:r>
              <a:rPr lang="pl-PL" sz="1600" kern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pl-PL" sz="16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P. Ekspert Joanna Szeremet wdrażała nas do korzystania ze sztucznej inteligencji. Pokazywała programy, które można wykorzystać do przygotowywania scenariuszy lekcji i materiałów dydaktycznych (kart pracy, sprawdzianów, testów itp.).</a:t>
            </a:r>
            <a:endParaRPr lang="en-US" sz="16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6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Poznałyśmy pracę w oparciu o:</a:t>
            </a:r>
          </a:p>
          <a:p>
            <a:pPr lvl="1">
              <a:spcAft>
                <a:spcPts val="800"/>
              </a:spcAft>
            </a:pPr>
            <a:r>
              <a:rPr lang="pl-PL" sz="16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https://chat.openai.com</a:t>
            </a:r>
            <a:endParaRPr lang="pl-PL" sz="1600" dirty="0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</a:pPr>
            <a:r>
              <a:rPr lang="pl-PL" sz="16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https://quizizz.com/</a:t>
            </a:r>
            <a:endParaRPr lang="pl-PL" sz="1600" dirty="0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</a:pPr>
            <a:r>
              <a:rPr lang="pl-PL" sz="16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https://www.bing.com/create?cc=pl</a:t>
            </a:r>
            <a:br>
              <a:rPr lang="en-US" sz="16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6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Panie Nauczycielki były bardzo zadowolone ze szkolenia, ponieważ dzięki P. Ekspert potrafiły pokonać własne lęki i przekonały się, że są w stanie opanować umiejętności TIK. Planowały jak wykorzystają nowe umiejętności w pracy wychowawczej i dydaktycznej. Szkolenie otworzyło nowe horyzonty u Nauczycielek. Zorganizowane zostało jeszcze jedno spotkanie, podczas którego Panie prezentowały swoje prace.</a:t>
            </a:r>
            <a:endParaRPr lang="en-US" sz="16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37701-E583-90A9-FAA6-8A4D29055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171" y="3058747"/>
            <a:ext cx="2062629" cy="1024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1B20DD-39DB-F43F-52E4-2BE9021F3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1370" y="3073547"/>
            <a:ext cx="2062630" cy="1024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A9CF67-A29B-CFFC-B1DA-58E06008AE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952"/>
          <a:stretch/>
        </p:blipFill>
        <p:spPr>
          <a:xfrm>
            <a:off x="4898833" y="3073547"/>
            <a:ext cx="2062630" cy="10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pl-PL" dirty="0"/>
              <a:t>Spotkanie VII </a:t>
            </a:r>
            <a:r>
              <a:rPr lang="pl-PL"/>
              <a:t>(13.12.2023)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1158237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l-PL" sz="18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Koordynator dokonała podsumowania pracy sieci:</a:t>
            </a:r>
            <a:endParaRPr lang="en-US" sz="1800" b="1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przypomniała tematykę odbytych szkoleń,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wymieniła wypracowane materiały,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przedstawiła wnioski z wypełnionych ankiet ewaluacyjnych.</a:t>
            </a:r>
          </a:p>
          <a:p>
            <a:pPr lvl="0" algn="just">
              <a:spcBef>
                <a:spcPts val="0"/>
              </a:spcBef>
            </a:pP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Podziękowała za zaangażowanie i zaprosiła do pracy w następnej edycji.</a:t>
            </a:r>
          </a:p>
          <a:p>
            <a:pPr algn="just">
              <a:spcBef>
                <a:spcPts val="0"/>
              </a:spcBef>
            </a:pP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l-PL" sz="18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uczestniczki sieci zadeklarowały chęć uczestnictwa w kolejnych edycjach sieci.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Uczestniczki sieci podkreślały zaangażowanie Koordynatorki oraz Jej wiedzę merytoryczną. Były bardzo zadowolone z dodatkowych przesyłanych materiałów, które wykorzystywały w pracy wychowawczej i dydaktycznej. Wysoko oceniły także dodatkowe spotkania, w ramach wsparcia metodycznego. które miały charakter warsztatów.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Przydatność materiałów i szkoleń, a także wsparcie otrzymywane od grupy zdecydowanie rozwinęły ich umiejętności w zakresie pracy z uczniem ze spe.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2AD8E-4C7C-4A1B-89B1-9A0997F4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pl-PL" sz="4000" b="1" dirty="0">
                <a:solidFill>
                  <a:schemeClr val="accent2"/>
                </a:solidFill>
              </a:rPr>
              <a:t>Wypracowane materiały i wdrożone działania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A8ACB1-6D36-496B-91DD-D1C3128C1C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916960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pl-PL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Sieć Współpracy i Samokształcenia Nauczycieli Wychowawców w czasie swojej działalności wypracowała:</a:t>
            </a:r>
            <a:endParaRPr lang="en-US" sz="1800" b="0" dirty="0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bazę kontaktów członków sieci,</a:t>
            </a:r>
            <a:endParaRPr lang="en-US" sz="1800" b="0" dirty="0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dostosowania dla różnych grup uczniów ze spe,</a:t>
            </a:r>
            <a:endParaRPr lang="en-US" sz="1800" b="0" dirty="0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b="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ostosowanie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wymagań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edukacyjnych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 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bieżącej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pracy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Nauczyciela</a:t>
            </a:r>
            <a:r>
              <a:rPr lang="pl-PL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US" sz="1800" b="0" dirty="0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b="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uiz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spotkanie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świateczne</a:t>
            </a:r>
            <a:r>
              <a:rPr lang="pl-PL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US" sz="1800" b="0" dirty="0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l-PL" b="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rezentacje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potrzeby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szkoleń</a:t>
            </a:r>
            <a:r>
              <a:rPr lang="pl-PL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US" sz="1800" b="0" dirty="0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b="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ekorację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świąteczną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sali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US" sz="1800" b="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wykorzystaniem</a:t>
            </a:r>
            <a:r>
              <a:rPr lang="en-US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pl-PL" sz="1800" b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</a:t>
            </a:r>
            <a:endParaRPr lang="en-US" sz="1800" b="0" dirty="0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pl-PL" dirty="0"/>
              <a:t>Wyniki ankiet</a:t>
            </a:r>
            <a:endParaRPr lang="en-US" dirty="0"/>
          </a:p>
        </p:txBody>
      </p:sp>
      <p:graphicFrame>
        <p:nvGraphicFramePr>
          <p:cNvPr id="18" name="Group 85">
            <a:extLst>
              <a:ext uri="{FF2B5EF4-FFF2-40B4-BE49-F238E27FC236}">
                <a16:creationId xmlns:a16="http://schemas.microsoft.com/office/drawing/2014/main" id="{14BC0987-DF66-4F47-953D-7A5171CA5B01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717024368"/>
              </p:ext>
            </p:extLst>
          </p:nvPr>
        </p:nvGraphicFramePr>
        <p:xfrm>
          <a:off x="757238" y="1362296"/>
          <a:ext cx="10668000" cy="5658781"/>
        </p:xfrm>
        <a:graphic>
          <a:graphicData uri="http://schemas.openxmlformats.org/drawingml/2006/table">
            <a:tbl>
              <a:tblPr firstRow="1"/>
              <a:tblGrid>
                <a:gridCol w="3554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4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pytanie: Jakie rozwiązanie/pomysły wyniesione z sieci wdrażasz teraz w swojej pracy nauczyciele wskazali, że wdrażają;</a:t>
                      </a:r>
                      <a:endParaRPr lang="en-US" sz="1100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pl-PL" sz="11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pytanie: Co było najmocniejszą stroną pracy sieci Nauczyciele odpowiedzieli:</a:t>
                      </a:r>
                      <a:endParaRPr lang="en-US" sz="1100" b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pytanie: Czy widzisz jakieś wartości dodane związane z Twoim udziałem w pracach sieci – np. związane z rozwojem osobistym, kontaktami itp. Nauczyciele wskazali, jako wartość dodaną:</a:t>
                      </a:r>
                      <a:endParaRPr lang="en-US" sz="1100" b="1" kern="120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749"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Strategie postępowania z trudnym uczniem i trudną klasą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Gry i zabawy integrujące zespól klasowy w czasie godzin wychowawczych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Program AL., chatGPT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Organizuję indywidualne spotkania z uczniami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Diagnozuję potrzeby swoich uczniów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Wykorzystuję wskazówki przekazane prze P. Koordynator w zakresie pracy z uczniem autystycznym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Zabawy integracyjne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Komunikaty dyscyplinujące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Dostosowania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000" kern="1200" dirty="0">
                          <a:solidFill>
                            <a:schemeClr val="accent2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Planują wdrożyć:</a:t>
                      </a:r>
                      <a:endParaRPr lang="en-US" sz="1000" kern="1200" dirty="0">
                        <a:solidFill>
                          <a:schemeClr val="accent2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gry i zabawy interaktywne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komunikaty dyscyplinujące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diagnozować uczniów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więcej czasu poświęcać na indywidualne spotkania z uczniami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zabawy integracyjne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pogłębić wiedzę z zakresu pracy z dzieckiem z Z.A.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arkusze obserwacji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zmienić organizację pracy na godzinach wychowawczych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wykorzystywać chatGPT 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100" kern="1200" dirty="0">
                        <a:solidFill>
                          <a:schemeClr val="accent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Ciekawe szkolenia (superprzydatne), ciekawe prezentacje do szkoleń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Dobre materiały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Miła atmosfera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Wsparcie Pani Koordynatorki i grupy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Imponująca wiedza i doświadczenie P. Koordynator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Ogromna kultura , takt pedagogiczny P. Koordynator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Ciekawe materiały przesyłane przez P. Koordynator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Dzięki szkoleniom ma poprawnie opracowane dokumenty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Miła atmosfera, przyjazny stosunek członków sieci do siebie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Lepsze poznanie koleżanek, z którymi pracuję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Dużo praktycznych wskazówek 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Umiejętności komunikacyjne P. Koordynator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Spotkania w małym gronie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Możliwość omówienia na bieżąco , nurtujących nas problemów, z którymi się spotykamy w pracy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Podnoszenie swoich kompetencji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Wzbogacenie warsztatu pracy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Nowe znajomości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Wymiana doświadczeń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Większe poczucie sprawczości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Dużo wiedzy i praktycznych wskazówek, czuję się pewniej i mam lepszy kontakt z dziećmi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Większe zadowolenie ze swoich działań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Lepszy kontakt z koleżankami, nie boję się prosić o pomoc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Bogatszy Warsztat pracy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accent4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Wzrost samooceny</a:t>
                      </a:r>
                      <a:endParaRPr lang="en-US" sz="1000" kern="1200" dirty="0">
                        <a:solidFill>
                          <a:schemeClr val="accent4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0" horzOverflow="overflow">
                    <a:lnL w="635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56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754262"/>
            <a:ext cx="9141397" cy="1846659"/>
          </a:xfrm>
        </p:spPr>
        <p:txBody>
          <a:bodyPr/>
          <a:lstStyle/>
          <a:p>
            <a:pPr marL="0" indent="0" algn="ctr">
              <a:spcAft>
                <a:spcPts val="800"/>
              </a:spcAft>
              <a:buNone/>
            </a:pPr>
            <a:r>
              <a:rPr lang="pl-PL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Zapraszamy do udziału w pracy sieci współpracy i samokształcenia w następnej edycji!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9470" y="4483381"/>
            <a:ext cx="7799387" cy="1534757"/>
          </a:xfrm>
        </p:spPr>
        <p:txBody>
          <a:bodyPr/>
          <a:lstStyle/>
          <a:p>
            <a:pPr marL="0" indent="0" algn="r"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Koordynator sieci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			  	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Marta Kaczmarska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BA0B6F-5258-479C-87B7-C806E675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/>
          <a:lstStyle/>
          <a:p>
            <a:r>
              <a:rPr lang="pl-PL" sz="4000" dirty="0"/>
              <a:t>Podziękowania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340929" cy="3276600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Bardzo serdecznie pragnę podziękować wszystkim Nauczycielom uczestniczącym w pracy sieci </a:t>
            </a:r>
            <a:b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2023 roku. </a:t>
            </a:r>
            <a:endParaRPr lang="en-US" sz="1800" dirty="0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Dziękuję za kreatywność, zaangażowanie, dzielenie się doświadczeniami, cenne uwagi i serdeczną atmosferę podczas spotkań. </a:t>
            </a:r>
            <a:endParaRPr lang="en-US" sz="1800" dirty="0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zobaczenia w nowej edycji sieci w 2024 r.</a:t>
            </a:r>
            <a:endParaRPr lang="en-US" sz="1800" dirty="0">
              <a:solidFill>
                <a:schemeClr val="accent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KOORDYNATOR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pl-PL" dirty="0"/>
              <a:t>Struktura sieci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4070616"/>
          </a:xfrm>
        </p:spPr>
        <p:txBody>
          <a:bodyPr/>
          <a:lstStyle/>
          <a:p>
            <a:pPr defTabSz="630936">
              <a:spcAft>
                <a:spcPts val="600"/>
              </a:spcAft>
            </a:pPr>
            <a:r>
              <a:rPr lang="pl-PL" sz="1800" kern="12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Sieć Współpracy i Samokształcenia „</a:t>
            </a:r>
            <a:r>
              <a:rPr lang="pl-PL" sz="1800" b="1" kern="12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Edukacja włączająca podstawą sukcesu każdego ucznia</a:t>
            </a:r>
            <a:r>
              <a:rPr lang="pl-PL" sz="1800" kern="12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” rozpoczęła swoją działalność w kwietniu 2023 roku.  </a:t>
            </a:r>
            <a:endParaRPr lang="en-US" sz="1800" kern="1200" dirty="0">
              <a:solidFill>
                <a:schemeClr val="accent4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defTabSz="630936">
              <a:spcAft>
                <a:spcPts val="600"/>
              </a:spcAft>
            </a:pPr>
            <a:r>
              <a:rPr lang="pl-PL" sz="1800" kern="12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Swój udział w pracy sieci zadeklarowało 12 Nauczycielek z 4 placówek.</a:t>
            </a:r>
          </a:p>
          <a:p>
            <a:pPr defTabSz="630936">
              <a:spcAft>
                <a:spcPts val="600"/>
              </a:spcAft>
            </a:pPr>
            <a:endParaRPr lang="pl-PL" dirty="0">
              <a:solidFill>
                <a:schemeClr val="accent4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defTabSz="630936">
              <a:spcAft>
                <a:spcPts val="600"/>
              </a:spcAft>
            </a:pPr>
            <a:r>
              <a:rPr lang="pl-PL" sz="1800" kern="12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Od września struktura sieci się  zmieniła. </a:t>
            </a:r>
          </a:p>
          <a:p>
            <a:pPr defTabSz="630936">
              <a:spcAft>
                <a:spcPts val="600"/>
              </a:spcAft>
            </a:pPr>
            <a:endParaRPr lang="pl-PL" dirty="0">
              <a:solidFill>
                <a:schemeClr val="accent4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defTabSz="630936">
              <a:spcAft>
                <a:spcPts val="600"/>
              </a:spcAft>
            </a:pPr>
            <a:endParaRPr lang="pl-PL" sz="1800" kern="1200" dirty="0">
              <a:solidFill>
                <a:schemeClr val="accent4"/>
              </a:solidFill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defTabSz="630936">
              <a:spcAft>
                <a:spcPts val="600"/>
              </a:spcAft>
            </a:pPr>
            <a:r>
              <a:rPr lang="pl-PL" sz="1800" kern="12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Grupa była  zróżnicowana pod względem stażu pracy nauczycielskiego. Przeważały osoby ze stażem powyżej 20 lat pracy. Nauczyciele – dyplomowani - 9 ,2 – mianowani , 1 –.kontraktowy.</a:t>
            </a:r>
            <a:endParaRPr lang="en-US" sz="24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30936">
              <a:spcAft>
                <a:spcPts val="600"/>
              </a:spcAft>
            </a:pPr>
            <a:endParaRPr lang="en-US" sz="1800" kern="1200" dirty="0">
              <a:solidFill>
                <a:schemeClr val="accent4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defTabSz="630936">
              <a:spcAft>
                <a:spcPts val="600"/>
              </a:spcAft>
            </a:pPr>
            <a:endParaRPr lang="en-US" sz="1800" kern="1200" dirty="0">
              <a:solidFill>
                <a:schemeClr val="accent4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C28828-B8FB-3FCE-B744-794AE017C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825004"/>
              </p:ext>
            </p:extLst>
          </p:nvPr>
        </p:nvGraphicFramePr>
        <p:xfrm>
          <a:off x="8355435" y="1946246"/>
          <a:ext cx="3632433" cy="1194318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894383">
                  <a:extLst>
                    <a:ext uri="{9D8B030D-6E8A-4147-A177-3AD203B41FA5}">
                      <a16:colId xmlns:a16="http://schemas.microsoft.com/office/drawing/2014/main" val="2723939664"/>
                    </a:ext>
                  </a:extLst>
                </a:gridCol>
                <a:gridCol w="1738050">
                  <a:extLst>
                    <a:ext uri="{9D8B030D-6E8A-4147-A177-3AD203B41FA5}">
                      <a16:colId xmlns:a16="http://schemas.microsoft.com/office/drawing/2014/main" val="4266809733"/>
                    </a:ext>
                  </a:extLst>
                </a:gridCol>
              </a:tblGrid>
              <a:tr h="199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 </a:t>
                      </a:r>
                      <a:r>
                        <a:rPr lang="en-US" sz="1200" b="1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placówki</a:t>
                      </a:r>
                      <a:endParaRPr lang="en-US" sz="11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Ilość</a:t>
                      </a:r>
                      <a:r>
                        <a:rPr lang="pl-PL" sz="12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uczestników</a:t>
                      </a:r>
                      <a:endParaRPr lang="en-US" sz="11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5488124"/>
                  </a:ext>
                </a:extLst>
              </a:tr>
              <a:tr h="199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200" b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nr 29</a:t>
                      </a:r>
                      <a:endParaRPr lang="en-U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100" b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085391"/>
                  </a:ext>
                </a:extLst>
              </a:tr>
              <a:tr h="199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200" b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</a:t>
                      </a:r>
                      <a:r>
                        <a:rPr lang="en-US" sz="1200" b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1200" b="0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Św.W</a:t>
                      </a:r>
                      <a:r>
                        <a:rPr lang="en-US" sz="1200" b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1200" b="0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Pallotiego</a:t>
                      </a:r>
                      <a:endParaRPr lang="en-U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588151"/>
                  </a:ext>
                </a:extLst>
              </a:tr>
              <a:tr h="199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200" b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nr 49</a:t>
                      </a:r>
                      <a:endParaRPr lang="en-U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724189"/>
                  </a:ext>
                </a:extLst>
              </a:tr>
              <a:tr h="199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 nr 54</a:t>
                      </a:r>
                      <a:endParaRPr lang="en-US" sz="1100" b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424423"/>
                  </a:ext>
                </a:extLst>
              </a:tr>
              <a:tr h="199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200" b="1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placów</a:t>
                      </a:r>
                      <a:r>
                        <a:rPr lang="pl-PL" sz="12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</a:t>
                      </a:r>
                      <a:endParaRPr lang="en-US" sz="11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</a:t>
                      </a:r>
                      <a:r>
                        <a:rPr lang="en-US" sz="1200" b="1" dirty="0" err="1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uczestników</a:t>
                      </a:r>
                      <a:endParaRPr lang="en-US" sz="11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847262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F2AA74-0CE8-E61A-1F41-D99F54170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16999"/>
              </p:ext>
            </p:extLst>
          </p:nvPr>
        </p:nvGraphicFramePr>
        <p:xfrm>
          <a:off x="8355434" y="3218334"/>
          <a:ext cx="3632433" cy="998205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926289">
                  <a:extLst>
                    <a:ext uri="{9D8B030D-6E8A-4147-A177-3AD203B41FA5}">
                      <a16:colId xmlns:a16="http://schemas.microsoft.com/office/drawing/2014/main" val="3250217958"/>
                    </a:ext>
                  </a:extLst>
                </a:gridCol>
                <a:gridCol w="1706144">
                  <a:extLst>
                    <a:ext uri="{9D8B030D-6E8A-4147-A177-3AD203B41FA5}">
                      <a16:colId xmlns:a16="http://schemas.microsoft.com/office/drawing/2014/main" val="1478140237"/>
                    </a:ext>
                  </a:extLst>
                </a:gridCol>
              </a:tblGrid>
              <a:tr h="199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accent2"/>
                          </a:solidFill>
                          <a:effectLst/>
                        </a:rPr>
                        <a:t>Nr placówki</a:t>
                      </a:r>
                      <a:endParaRPr lang="en-U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solidFill>
                            <a:schemeClr val="accent2"/>
                          </a:solidFill>
                          <a:effectLst/>
                        </a:rPr>
                        <a:t>Ilość uczestników</a:t>
                      </a:r>
                      <a:endParaRPr lang="en-US" sz="11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2380276"/>
                  </a:ext>
                </a:extLst>
              </a:tr>
              <a:tr h="199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accent2"/>
                          </a:solidFill>
                          <a:effectLst/>
                        </a:rPr>
                        <a:t>Sp nr 29</a:t>
                      </a:r>
                      <a:endParaRPr lang="en-U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accent2"/>
                          </a:solidFill>
                          <a:effectLst/>
                        </a:rPr>
                        <a:t>8</a:t>
                      </a:r>
                      <a:endParaRPr lang="en-U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11834"/>
                  </a:ext>
                </a:extLst>
              </a:tr>
              <a:tr h="199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accent2"/>
                          </a:solidFill>
                          <a:effectLst/>
                        </a:rPr>
                        <a:t>Sp nr 49</a:t>
                      </a:r>
                      <a:endParaRPr lang="en-U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accent2"/>
                          </a:solidFill>
                          <a:effectLst/>
                        </a:rPr>
                        <a:t>4</a:t>
                      </a:r>
                      <a:endParaRPr lang="en-U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6145331"/>
                  </a:ext>
                </a:extLst>
              </a:tr>
              <a:tr h="199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accent2"/>
                          </a:solidFill>
                          <a:effectLst/>
                        </a:rPr>
                        <a:t>Sp im. Św. W. Pallotiego</a:t>
                      </a:r>
                      <a:endParaRPr lang="en-U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0" dirty="0"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  <a:endParaRPr lang="en-US" sz="1100" b="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5354573"/>
                  </a:ext>
                </a:extLst>
              </a:tr>
              <a:tr h="199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accent2"/>
                          </a:solidFill>
                          <a:effectLst/>
                        </a:rPr>
                        <a:t>3 placówki</a:t>
                      </a:r>
                      <a:endParaRPr lang="en-US" sz="11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solidFill>
                            <a:schemeClr val="accent2"/>
                          </a:solidFill>
                          <a:effectLst/>
                        </a:rPr>
                        <a:t>13 uczestników</a:t>
                      </a:r>
                      <a:endParaRPr lang="en-US" sz="11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848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6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pl-PL" dirty="0"/>
              <a:t>Diagnoza i określenie celów (14.04.2023)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362297"/>
            <a:ext cx="10667999" cy="1673120"/>
          </a:xfrm>
        </p:spPr>
        <p:txBody>
          <a:bodyPr/>
          <a:lstStyle/>
          <a:p>
            <a:pPr algn="just"/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pierwszego spotkania, uczestniczki zostały zapoznane z założeniami i organizacją pracy sieci (prezentacja). Koordynator wskazała, że sieć współpracy i samokształcenia daje możliwości skorzystania ze wsparcia merytorycznego i metodycznego, a poprzez wymianę „dobrych praktyk” pozwala poznać i skorzystać z rozwiązań, które zostały już wdrożone i sprawdzone. Swoimi doświadczeniami z pracy w sieci podzieliły się koleżanki, które pracowały razem w roku ubiegłym.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Następnie uczestnicy sieci przedstawiali się i opowiadali o sobie. Do ćwiczenia integracyjnego wykorzystano zabawy „Kto tak jak ja”, „Kwiatek” „Moje imię”. Przeprowadzono kilka zabaw integracyjnych (wizytówka, jestem jak … moje marzenie), które miały na celu lepsze poznanie się uczestników sieci. 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6E32614-180F-92DB-C875-3FBC7D14E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129" y="4466730"/>
            <a:ext cx="1453583" cy="106218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571A42A-E3A0-4439-8341-7A69E220A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097" y="4368672"/>
            <a:ext cx="1032387" cy="125829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3F536CA-7192-16FD-E0A3-C03A9791F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357" y="4128968"/>
            <a:ext cx="1928413" cy="27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pl-PL" dirty="0"/>
              <a:t>Diagnoza i określenie celów (14.04.2023)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362297"/>
            <a:ext cx="10667999" cy="1673120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pl-PL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orzystając z mentimetera  nauczycielki określiły swoje potrzeby i oczekiwania wobec pracy w sieci.. Do diagnozy wykorzystano także ankietę i balon diagnostyczny.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Zdecydowanie na pierwszy plan wysunęły się potrzeby związane z realizacją zadań wynikających </a:t>
            </a:r>
            <a:b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 zaleceń poradni psychologiczno-pedagogicznych. 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 wyborem tematyki Koordynator zorganizowała jeszcze jedno spotkanie, na którym przedstawiła założenia edukacji włączającej. Dyskutowałyśmy o zaletach oraz barierach edukacji włączającej. Dokonałyśmy analizy potrzeb poprzez uzupełnianie „Koła moich potrzeb”. 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626E813-AF1F-9F26-35F0-7441E04F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244" y="3770847"/>
            <a:ext cx="3982065" cy="205476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518EDED-9F9E-0A8E-111B-EDBA2BA3D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926" y="3866712"/>
            <a:ext cx="1816765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pl-PL" dirty="0"/>
              <a:t>Diagnoza i określenie celów (14.04.2023)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877179"/>
            <a:ext cx="10667999" cy="1158237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analizie okazało się, że priorytetami w pracy sieci będą: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Ocenianie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uczniów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Dostosowania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wymagań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edukacyjnych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uczniem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spektrum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autyzmu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uczniem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zagrożonym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niedostosowaniem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społecznym</a:t>
            </a:r>
            <a:r>
              <a:rPr lang="en-US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D96B4C4-3902-BB2A-AC46-89F56A0B3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342" y="2456297"/>
            <a:ext cx="3888658" cy="24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6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pl-PL" dirty="0"/>
              <a:t>Diagnoza i określenie celów (14.04.2023)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362297"/>
            <a:ext cx="10977716" cy="167312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pl-PL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staliliśmy, że naszym celem głównym będzie: </a:t>
            </a:r>
          </a:p>
          <a:p>
            <a:pPr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18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Podniesienie kompetencji w zakresie pracy z uczniami o specjalnych potrzebach edukacyjnych”</a:t>
            </a: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Określone zostały cele szczegółowe: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Kształtowanie umiejętności dokonania diagnozy potrzeb uczniów w zakresie ppp.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Doskonalenie umiejętności korzystania z informacji zawartych w opiniach pp.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Kształtowanie umiejętności tworzenia dostosowań dla poszczególnych grup uczniów.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umiejętności pracy z uczniem ze spektrum autyzmu.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Budowanie relacji i praca z uczniem zagrożonym niedostosowaniem społecznym.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Została także podjęta decyzja o dalszym doskonaleniu umiejętności w zakresie wykorzystania TIK </a:t>
            </a:r>
            <a:b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edukacji.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pl-PL" dirty="0"/>
              <a:t>Spotkanie I (17.05.2023)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510644"/>
            <a:ext cx="10667999" cy="1158237"/>
          </a:xfrm>
        </p:spPr>
        <p:txBody>
          <a:bodyPr/>
          <a:lstStyle/>
          <a:p>
            <a:pPr algn="just"/>
            <a:r>
              <a:rPr lang="pl-PL" sz="1800" b="1" kern="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Pierwsze spotkanie z ekspertem P. dr Agnieszką Handzel.</a:t>
            </a:r>
          </a:p>
          <a:p>
            <a:pPr algn="just"/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Ekspert podzieliła się swoimi doświadczenia w zakresie pracy z uczniami o specjalnych potrzebach edukacyjnych. Przedstawiła stosowane w Jej szkole rozwiązania metodyczne pozwalające na wszechstronny rozwój ucznia i ocenianie wieloaspektowe. Wskazała na korzyści płynące z odejścia od oceniania bieżącego. Przedstawiła także zasady konstruowania wymagań edukacyjnych. 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dwóch szkołach sp nr 49 i sp 29 po szkoleniu odbyły się spotkania Nauczycieli w zespołach przedmiotowych, podczas których dyskutowano nad ocenianiem uczniów ze spe. Spotkania te były kontynuacją rozpoczętej dyskusji w czasie szkolenia z Ekspertem.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8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/>
          <a:lstStyle/>
          <a:p>
            <a:r>
              <a:rPr lang="pl-PL" dirty="0"/>
              <a:t>Spotkanie II (07.06.2023)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6A9FD9-630E-44B9-BED8-AFEA6C84A8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432562"/>
            <a:ext cx="10667999" cy="1158237"/>
          </a:xfrm>
        </p:spPr>
        <p:txBody>
          <a:bodyPr/>
          <a:lstStyle/>
          <a:p>
            <a:pPr algn="just"/>
            <a:r>
              <a:rPr lang="pl-PL" sz="1800" b="1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Drugie spotkanie w sieci odbyło się nt. „Praktycznych wskazówek do pracy z dzieckiem ze spektrum autyzmu”.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pierwszej części szkolenia zostały przestawione podstawowe różnice między autyzmem a Zespołem Aspergera, a także wskazano na typowe objawy osób neuroatypowych. W drugiej części omówione zostały strategie postępowania z uczniem autystycznym, które pomogą Nauczycielowi lepiej, skuteczniej organizować proces dydaktyczny. 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Uczestniczki podzieliły się swoimi doświadczeniami w pracy z uczniami autystycznymi.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Dyskusja pokazała, że uczestniczki w pracy z uczniem z Z. A. natrafiają głównie na trudności związane z zachowaniami buntowniczo-oporowymi. </a:t>
            </a:r>
          </a:p>
          <a:p>
            <a:pPr algn="just">
              <a:spcAft>
                <a:spcPts val="800"/>
              </a:spcAft>
            </a:pPr>
            <a:r>
              <a:rPr lang="pl-PL" sz="18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Koordynatorka przedstawiła sposoby postępowania w sytuacjach kryzysowych. </a:t>
            </a:r>
            <a:endParaRPr lang="en-US" sz="1800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A346E-3F72-FF64-8776-DED63343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1634" y="204058"/>
            <a:ext cx="819242" cy="1158238"/>
          </a:xfrm>
          <a:prstGeom prst="rect">
            <a:avLst/>
          </a:prstGeom>
        </p:spPr>
      </p:pic>
      <p:pic>
        <p:nvPicPr>
          <p:cNvPr id="6" name="Obraz 1" descr="Obraz zawierający tekst, Ludzka twarz, ubrania, kreskówka&#10;&#10;Opis wygenerowany automatycznie">
            <a:extLst>
              <a:ext uri="{FF2B5EF4-FFF2-40B4-BE49-F238E27FC236}">
                <a16:creationId xmlns:a16="http://schemas.microsoft.com/office/drawing/2014/main" id="{6303036F-35D6-19F7-8464-780FBEF43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1779" y="204059"/>
            <a:ext cx="1621335" cy="1163308"/>
          </a:xfrm>
          <a:prstGeom prst="rect">
            <a:avLst/>
          </a:prstGeom>
          <a:noFill/>
        </p:spPr>
      </p:pic>
      <p:pic>
        <p:nvPicPr>
          <p:cNvPr id="7" name="Obraz 2" descr="Obraz zawierający tekst, list&#10;&#10;Opis wygenerowany automatycznie">
            <a:extLst>
              <a:ext uri="{FF2B5EF4-FFF2-40B4-BE49-F238E27FC236}">
                <a16:creationId xmlns:a16="http://schemas.microsoft.com/office/drawing/2014/main" id="{53747F61-AC45-BB51-DE5A-DD5AB8A29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4629" y="204059"/>
            <a:ext cx="1642890" cy="1158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136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042"/>
      </a:accent1>
      <a:accent2>
        <a:srgbClr val="3578AF"/>
      </a:accent2>
      <a:accent3>
        <a:srgbClr val="C4C4C4"/>
      </a:accent3>
      <a:accent4>
        <a:srgbClr val="A80B22"/>
      </a:accent4>
      <a:accent5>
        <a:srgbClr val="E2E2E2"/>
      </a:accent5>
      <a:accent6>
        <a:srgbClr val="2A6187"/>
      </a:accent6>
      <a:hlink>
        <a:srgbClr val="0563C1"/>
      </a:hlink>
      <a:folHlink>
        <a:srgbClr val="954F72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wish American Heritage Month_Win32_JC_SL_v3" id="{5A91364D-DD38-4994-BB9C-41D074FD197A}" vid="{8577DF34-D72C-48EB-902A-0A54C766E05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15C1F8C-D27A-4CE7-9DF4-4AFDB2880F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EE2DFF-920A-42C9-AEE0-3A0BF6AF4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F283A3-AA81-4663-8764-64F64C723FD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  <clbl:label id="{d0cb1e24-a0e2-4a4c-9340-733297c9cd7c}" enabled="1" method="Privileged" siteId="{db1e96a8-a3da-442a-930b-235cac24cd5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Jewish American Heritage Month presentation</Template>
  <TotalTime>108</TotalTime>
  <Words>1764</Words>
  <Application>Microsoft Office PowerPoint</Application>
  <PresentationFormat>Panoramiczny</PresentationFormat>
  <Paragraphs>186</Paragraphs>
  <Slides>17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Segoe UI</vt:lpstr>
      <vt:lpstr>Symbol</vt:lpstr>
      <vt:lpstr>Office Theme</vt:lpstr>
      <vt:lpstr>SPRAWOZDANIE Z DZIAŁALNOŚCI SECI WSPÓŁPRACY I SAMOKSZTAŁCENIA  Edukacja włączająca podstawą sukcesu każdego ucznia </vt:lpstr>
      <vt:lpstr>Podziękowania</vt:lpstr>
      <vt:lpstr>Struktura sieci</vt:lpstr>
      <vt:lpstr>Diagnoza i określenie celów (14.04.2023)</vt:lpstr>
      <vt:lpstr>Diagnoza i określenie celów (14.04.2023)</vt:lpstr>
      <vt:lpstr>Diagnoza i określenie celów (14.04.2023)</vt:lpstr>
      <vt:lpstr>Diagnoza i określenie celów (14.04.2023)</vt:lpstr>
      <vt:lpstr>Spotkanie I (17.05.2023)</vt:lpstr>
      <vt:lpstr>Spotkanie II (07.06.2023)</vt:lpstr>
      <vt:lpstr>Spotkanie III (20.09.2023)</vt:lpstr>
      <vt:lpstr>Spotkanie IV (05.10.2023)</vt:lpstr>
      <vt:lpstr>Spotkanie V (08.11.2023)</vt:lpstr>
      <vt:lpstr>Spotkanie VI (29.11.2023)</vt:lpstr>
      <vt:lpstr>Spotkanie VII (13.12.2023)</vt:lpstr>
      <vt:lpstr>Wypracowane materiały i wdrożone działania</vt:lpstr>
      <vt:lpstr>Wyniki ankiet</vt:lpstr>
      <vt:lpstr>Zapraszamy do udziału w pracy sieci współpracy i samokształcenia w następnej edycji!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DZIAŁALNOŚCI SECI WSPÓŁPRACY I SAMOKSZTAŁCENIA  Edukacja włączająca podstawą sukcesu każdego ucznia</dc:title>
  <dc:subject/>
  <dc:creator>Kaczmarski, Mariusz P SPOLSKA-STD/EC/1</dc:creator>
  <cp:keywords/>
  <dc:description/>
  <cp:lastModifiedBy>Małgorzata Cyrson</cp:lastModifiedBy>
  <cp:revision>10</cp:revision>
  <dcterms:created xsi:type="dcterms:W3CDTF">2024-01-14T12:44:05Z</dcterms:created>
  <dcterms:modified xsi:type="dcterms:W3CDTF">2024-02-12T13:13:50Z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